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59" r:id="rId6"/>
    <p:sldId id="262" r:id="rId7"/>
    <p:sldId id="261" r:id="rId8"/>
    <p:sldId id="265" r:id="rId9"/>
    <p:sldId id="284" r:id="rId10"/>
    <p:sldId id="264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5" r:id="rId24"/>
    <p:sldId id="286" r:id="rId25"/>
    <p:sldId id="291" r:id="rId26"/>
    <p:sldId id="283" r:id="rId2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7032-F0D6-4A01-845E-F640D5DCE90C}" type="datetimeFigureOut">
              <a:rPr lang="nl-NL" smtClean="0"/>
              <a:t>9-9-2020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04F1-D7F4-4979-9173-69F0753CB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0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50BA7-55DB-40F3-AAB3-B281B4F99D1B}" type="datetimeFigureOut">
              <a:rPr lang="nl-NL" smtClean="0"/>
              <a:t>9-9-2020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43C55-663F-44BF-A3DB-D8BBF2887A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8318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Antropomorfisme: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Toeschrijven van menselijke gevoelens en beweegredenen aan dieren.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89023-205F-4C85-A73F-A1AC01F38548}" type="slidenum">
              <a:rPr lang="nl-NL" altLang="nl-NL" smtClean="0"/>
              <a:pPr/>
              <a:t>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97294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1"/>
          <p:cNvSpPr txBox="1">
            <a:spLocks noChangeArrowheads="1"/>
          </p:cNvSpPr>
          <p:nvPr/>
        </p:nvSpPr>
        <p:spPr bwMode="auto">
          <a:xfrm>
            <a:off x="1170880" y="948421"/>
            <a:ext cx="4400354" cy="34169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238" tIns="41619" rIns="83238" bIns="41619" anchor="ctr"/>
          <a:lstStyle>
            <a:lvl1pPr eaLnBrk="0">
              <a:spcBef>
                <a:spcPct val="30000"/>
              </a:spcBef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>
              <a:spcBef>
                <a:spcPct val="30000"/>
              </a:spcBef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>
              <a:spcBef>
                <a:spcPct val="30000"/>
              </a:spcBef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>
              <a:spcBef>
                <a:spcPct val="30000"/>
              </a:spcBef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>
              <a:spcBef>
                <a:spcPct val="30000"/>
              </a:spcBef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  <a:buSzPct val="45000"/>
              <a:buFont typeface="Wingdings" pitchFamily="2" charset="2"/>
              <a:buNone/>
            </a:pPr>
            <a:endParaRPr lang="nl-NL" altLang="nl-NL" sz="2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body"/>
          </p:nvPr>
        </p:nvSpPr>
        <p:spPr>
          <a:xfrm>
            <a:off x="1043457" y="4696661"/>
            <a:ext cx="4652369" cy="3784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nl-NL" altLang="nl-NL" dirty="0">
                <a:latin typeface="Times New Roman" pitchFamily="18" charset="0"/>
              </a:rPr>
              <a:t>Alle</a:t>
            </a:r>
            <a:r>
              <a:rPr lang="nl-NL" altLang="nl-NL" baseline="0" dirty="0">
                <a:latin typeface="Times New Roman" pitchFamily="18" charset="0"/>
              </a:rPr>
              <a:t> hondenrassen zijn op basis van hun oorspronkelijke gebruiksdoel in 10 verschillende </a:t>
            </a:r>
            <a:r>
              <a:rPr lang="nl-NL" altLang="nl-NL" baseline="0" dirty="0" err="1">
                <a:latin typeface="Times New Roman" pitchFamily="18" charset="0"/>
              </a:rPr>
              <a:t>rasgroepen</a:t>
            </a:r>
            <a:r>
              <a:rPr lang="nl-NL" altLang="nl-NL" baseline="0" dirty="0">
                <a:latin typeface="Times New Roman" pitchFamily="18" charset="0"/>
              </a:rPr>
              <a:t> verdeeld door de FCI. Sommige rassen hebben wel een beetje merkwaardige plek gekregen in de </a:t>
            </a:r>
            <a:r>
              <a:rPr lang="nl-NL" altLang="nl-NL" baseline="0" dirty="0" err="1">
                <a:latin typeface="Times New Roman" pitchFamily="18" charset="0"/>
              </a:rPr>
              <a:t>rasgroep</a:t>
            </a:r>
            <a:r>
              <a:rPr lang="nl-NL" altLang="nl-NL" baseline="0" dirty="0">
                <a:latin typeface="Times New Roman" pitchFamily="18" charset="0"/>
              </a:rPr>
              <a:t>.</a:t>
            </a:r>
            <a:endParaRPr lang="nl-NL" altLang="nl-NL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8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ext Box 1"/>
          <p:cNvSpPr txBox="1">
            <a:spLocks noChangeArrowheads="1"/>
          </p:cNvSpPr>
          <p:nvPr/>
        </p:nvSpPr>
        <p:spPr bwMode="auto">
          <a:xfrm>
            <a:off x="1170880" y="948421"/>
            <a:ext cx="4396106" cy="341695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3238" tIns="41619" rIns="83238" bIns="41619" anchor="ctr"/>
          <a:lstStyle>
            <a:lvl1pPr eaLnBrk="0">
              <a:spcBef>
                <a:spcPct val="30000"/>
              </a:spcBef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>
              <a:spcBef>
                <a:spcPct val="30000"/>
              </a:spcBef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>
              <a:spcBef>
                <a:spcPct val="30000"/>
              </a:spcBef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>
              <a:spcBef>
                <a:spcPct val="30000"/>
              </a:spcBef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>
              <a:spcBef>
                <a:spcPct val="30000"/>
              </a:spcBef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  <a:buSzPct val="45000"/>
              <a:buFont typeface="Wingdings" pitchFamily="2" charset="2"/>
              <a:buNone/>
            </a:pPr>
            <a:endParaRPr lang="nl-NL" altLang="nl-NL" sz="2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9027" name="Rectangle 2"/>
          <p:cNvSpPr>
            <a:spLocks noGrp="1" noChangeArrowheads="1"/>
          </p:cNvSpPr>
          <p:nvPr>
            <p:ph type="body"/>
          </p:nvPr>
        </p:nvSpPr>
        <p:spPr>
          <a:xfrm>
            <a:off x="1043457" y="4696661"/>
            <a:ext cx="4652369" cy="3784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nl-NL" altLang="nl-NL" dirty="0">
                <a:latin typeface="Times New Roman" pitchFamily="18" charset="0"/>
              </a:rPr>
              <a:t>Beide zijn Engelse </a:t>
            </a:r>
            <a:r>
              <a:rPr lang="nl-NL" altLang="nl-NL" dirty="0" err="1">
                <a:latin typeface="Times New Roman" pitchFamily="18" charset="0"/>
              </a:rPr>
              <a:t>Cockers</a:t>
            </a:r>
            <a:r>
              <a:rPr lang="nl-NL" altLang="nl-NL" dirty="0">
                <a:latin typeface="Times New Roman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59060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1"/>
          <p:cNvSpPr txBox="1">
            <a:spLocks noChangeArrowheads="1"/>
          </p:cNvSpPr>
          <p:nvPr/>
        </p:nvSpPr>
        <p:spPr bwMode="auto">
          <a:xfrm>
            <a:off x="1170880" y="948421"/>
            <a:ext cx="4393275" cy="34169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3238" tIns="41619" rIns="83238" bIns="41619" anchor="ctr"/>
          <a:lstStyle>
            <a:lvl1pPr eaLnBrk="0">
              <a:spcBef>
                <a:spcPct val="30000"/>
              </a:spcBef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>
              <a:spcBef>
                <a:spcPct val="30000"/>
              </a:spcBef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>
              <a:spcBef>
                <a:spcPct val="30000"/>
              </a:spcBef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>
              <a:spcBef>
                <a:spcPct val="30000"/>
              </a:spcBef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>
              <a:spcBef>
                <a:spcPct val="30000"/>
              </a:spcBef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  <a:buSzPct val="45000"/>
              <a:buFont typeface="Wingdings" pitchFamily="2" charset="2"/>
              <a:buNone/>
            </a:pPr>
            <a:endParaRPr lang="nl-NL" altLang="nl-NL" sz="2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0051" name="Rectangle 2"/>
          <p:cNvSpPr>
            <a:spLocks noGrp="1" noChangeArrowheads="1"/>
          </p:cNvSpPr>
          <p:nvPr>
            <p:ph type="body"/>
          </p:nvPr>
        </p:nvSpPr>
        <p:spPr>
          <a:xfrm>
            <a:off x="1043457" y="4696661"/>
            <a:ext cx="4652369" cy="3784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nl-NL" dirty="0" err="1"/>
              <a:t>Veel</a:t>
            </a:r>
            <a:r>
              <a:rPr lang="en-GB" altLang="nl-NL" dirty="0"/>
              <a:t> </a:t>
            </a:r>
            <a:r>
              <a:rPr lang="en-GB" altLang="nl-NL" dirty="0" err="1"/>
              <a:t>gedragsproblemen</a:t>
            </a:r>
            <a:r>
              <a:rPr lang="en-GB" altLang="nl-NL" dirty="0"/>
              <a:t> </a:t>
            </a:r>
            <a:r>
              <a:rPr lang="en-GB" altLang="nl-NL" dirty="0" err="1"/>
              <a:t>komen</a:t>
            </a:r>
            <a:r>
              <a:rPr lang="en-GB" altLang="nl-NL" dirty="0"/>
              <a:t> </a:t>
            </a:r>
            <a:r>
              <a:rPr lang="en-GB" altLang="nl-NL" dirty="0" err="1"/>
              <a:t>voort</a:t>
            </a:r>
            <a:r>
              <a:rPr lang="en-GB" altLang="nl-NL" dirty="0"/>
              <a:t> </a:t>
            </a:r>
            <a:r>
              <a:rPr lang="en-GB" altLang="nl-NL" dirty="0" err="1"/>
              <a:t>uit</a:t>
            </a:r>
            <a:r>
              <a:rPr lang="en-GB" altLang="nl-NL" dirty="0"/>
              <a:t> </a:t>
            </a:r>
            <a:r>
              <a:rPr lang="en-GB" altLang="nl-NL" dirty="0" err="1"/>
              <a:t>een</a:t>
            </a:r>
            <a:r>
              <a:rPr lang="en-GB" altLang="nl-NL" dirty="0"/>
              <a:t> </a:t>
            </a:r>
            <a:r>
              <a:rPr lang="en-GB" altLang="nl-NL" dirty="0" err="1"/>
              <a:t>tekort</a:t>
            </a:r>
            <a:r>
              <a:rPr lang="en-GB" altLang="nl-NL" dirty="0"/>
              <a:t> </a:t>
            </a:r>
            <a:r>
              <a:rPr lang="en-GB" altLang="nl-NL" dirty="0" err="1"/>
              <a:t>aan</a:t>
            </a:r>
            <a:r>
              <a:rPr lang="en-GB" altLang="nl-NL" dirty="0"/>
              <a:t> </a:t>
            </a:r>
            <a:r>
              <a:rPr lang="en-GB" altLang="nl-NL" dirty="0" err="1"/>
              <a:t>beweging</a:t>
            </a:r>
            <a:r>
              <a:rPr lang="en-GB" altLang="nl-NL" dirty="0"/>
              <a:t> en/of </a:t>
            </a:r>
            <a:r>
              <a:rPr lang="en-GB" altLang="nl-NL" dirty="0" err="1"/>
              <a:t>geestelijke</a:t>
            </a:r>
            <a:r>
              <a:rPr lang="en-GB" altLang="nl-NL" dirty="0"/>
              <a:t> </a:t>
            </a:r>
            <a:r>
              <a:rPr lang="en-GB" altLang="nl-NL" dirty="0" err="1"/>
              <a:t>arbeid</a:t>
            </a:r>
            <a:r>
              <a:rPr lang="en-GB" altLang="nl-NL" dirty="0"/>
              <a:t> </a:t>
            </a:r>
            <a:r>
              <a:rPr lang="en-GB" altLang="nl-NL" dirty="0" err="1"/>
              <a:t>voor</a:t>
            </a:r>
            <a:r>
              <a:rPr lang="en-GB" altLang="nl-NL" dirty="0"/>
              <a:t> de </a:t>
            </a:r>
            <a:r>
              <a:rPr lang="en-GB" altLang="nl-NL" dirty="0" err="1"/>
              <a:t>hond</a:t>
            </a:r>
            <a:r>
              <a:rPr lang="en-GB" altLang="nl-NL" dirty="0"/>
              <a:t>, </a:t>
            </a:r>
            <a:r>
              <a:rPr lang="en-GB" altLang="nl-NL" dirty="0" err="1"/>
              <a:t>daarom</a:t>
            </a:r>
            <a:r>
              <a:rPr lang="en-GB" altLang="nl-NL" dirty="0"/>
              <a:t> </a:t>
            </a:r>
            <a:r>
              <a:rPr lang="en-GB" altLang="nl-NL" dirty="0" err="1"/>
              <a:t>moet</a:t>
            </a:r>
            <a:r>
              <a:rPr lang="en-GB" altLang="nl-NL" dirty="0"/>
              <a:t> je </a:t>
            </a:r>
            <a:r>
              <a:rPr lang="en-GB" altLang="nl-NL" dirty="0" err="1"/>
              <a:t>als</a:t>
            </a:r>
            <a:r>
              <a:rPr lang="en-GB" altLang="nl-NL" dirty="0"/>
              <a:t> </a:t>
            </a:r>
            <a:r>
              <a:rPr lang="en-GB" altLang="nl-NL" dirty="0" err="1"/>
              <a:t>eigenaar</a:t>
            </a:r>
            <a:r>
              <a:rPr lang="en-GB" altLang="nl-NL" dirty="0"/>
              <a:t> </a:t>
            </a:r>
            <a:r>
              <a:rPr lang="en-GB" altLang="nl-NL" dirty="0" err="1"/>
              <a:t>kiezen</a:t>
            </a:r>
            <a:r>
              <a:rPr lang="en-GB" altLang="nl-NL" dirty="0"/>
              <a:t> </a:t>
            </a:r>
            <a:r>
              <a:rPr lang="en-GB" altLang="nl-NL" dirty="0" err="1"/>
              <a:t>welke</a:t>
            </a:r>
            <a:r>
              <a:rPr lang="en-GB" altLang="nl-NL" baseline="0" dirty="0"/>
              <a:t> </a:t>
            </a:r>
            <a:r>
              <a:rPr lang="en-GB" altLang="nl-NL" baseline="0" dirty="0" err="1"/>
              <a:t>lijn</a:t>
            </a:r>
            <a:r>
              <a:rPr lang="en-GB" altLang="nl-NL" baseline="0" dirty="0"/>
              <a:t> je wilt en </a:t>
            </a:r>
            <a:r>
              <a:rPr lang="en-GB" altLang="nl-NL" baseline="0" dirty="0" err="1"/>
              <a:t>daarop</a:t>
            </a:r>
            <a:r>
              <a:rPr lang="en-GB" altLang="nl-NL" baseline="0" dirty="0"/>
              <a:t> in </a:t>
            </a:r>
            <a:r>
              <a:rPr lang="en-GB" altLang="nl-NL" baseline="0" dirty="0" err="1"/>
              <a:t>werken</a:t>
            </a:r>
            <a:r>
              <a:rPr lang="en-GB" altLang="nl-NL" baseline="0" dirty="0"/>
              <a:t> met je </a:t>
            </a:r>
            <a:r>
              <a:rPr lang="en-GB" altLang="nl-NL" baseline="0" dirty="0" err="1"/>
              <a:t>hond</a:t>
            </a:r>
            <a:endParaRPr lang="en-GB" altLang="nl-NL" dirty="0"/>
          </a:p>
          <a:p>
            <a:endParaRPr lang="nl-NL" altLang="nl-NL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62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 userDrawn="1"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915B2D-EF24-412F-83C3-D9151EBCE36F}" type="datetimeFigureOut">
              <a:rPr lang="nl-NL" smtClean="0"/>
              <a:pPr>
                <a:defRPr/>
              </a:pPr>
              <a:t>9-9-2020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B11D-6E63-4121-8807-F701D0FA22DF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3515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C02DC9-5DA6-4071-8060-822740590E1D}" type="datetimeFigureOut">
              <a:rPr lang="nl-NL" smtClean="0"/>
              <a:pPr>
                <a:defRPr/>
              </a:pPr>
              <a:t>9-9-2020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8B652-AD09-4472-A324-5F75EA4E7D58}" type="slidenum">
              <a:rPr lang="nl-NL" altLang="nl-NL" smtClean="0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50509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6640" y="635108"/>
            <a:ext cx="10398720" cy="1134839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3021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i9pOG4tpLQAhUBfhoKHfO4D_0QjRwIBw&amp;url=http://www.nickelanddimes.net/shows/shows%202008%20nederlands.htm&amp;bvm=bv.137904068,d.d2s&amp;psig=AFQjCNEcHv5yP5iGGiOpEk-XwM8K23vA-Q&amp;ust=147846309876591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hyperlink" Target="http://www.google.nl/url?sa=i&amp;rct=j&amp;q=&amp;esrc=s&amp;source=images&amp;cd=&amp;cad=rja&amp;uact=8&amp;ved=0ahUKEwjGyOngtpLQAhXKVxoKHViPBeAQjRwIBw&amp;url=http://www.hondenpage.com/hondenforum/62404/show--of-werklijn.php&amp;bvm=bv.137904068,d.d2s&amp;psig=AFQjCNExMEGaTLsNXZFPF-foJqZ4jvvAyQ&amp;ust=1478463183180835" TargetMode="Externa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i35cqCt5LQAhXGyRoKHSj9APQQjRwIBw&amp;url=http://www.schapendrijven.info/?page_id%3D1316&amp;bvm=bv.137904068,d.d2s&amp;psig=AFQjCNGaRSSdeHFaWHOzhEKVsuMWjn_mWQ&amp;ust=147846326074898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udenvanhonden.nl/" TargetMode="External"/><Relationship Id="rId2" Type="http://schemas.openxmlformats.org/officeDocument/2006/relationships/hyperlink" Target="https://www.facebook.com/netflixus/videos/10155710864683870/UzpfSTEwMDAwMjYwNTgxNDY2OToxODEzNDEyNzM1NDIyMjM2/?fb_dtsg_ag=AdzoNzRhWLdvDMGORwqw5cPpPy80FCH4AuBB3WO5h41zNw:AdxhG-uJDh40gZg8h_jTsIwnNdFWynmAuNeVA-nlxLHivA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73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2? 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D8DFEFF5-7973-43C5-BE55-EEFD84F44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679" y="1728788"/>
            <a:ext cx="6542979" cy="4351337"/>
          </a:xfrm>
        </p:spPr>
      </p:pic>
    </p:spTree>
    <p:extLst>
      <p:ext uri="{BB962C8B-B14F-4D97-AF65-F5344CB8AC3E}">
        <p14:creationId xmlns:p14="http://schemas.microsoft.com/office/powerpoint/2010/main" val="2056953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30B7B7E-EEA0-4E55-90B6-0851EC34D3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56" y="925393"/>
            <a:ext cx="8131243" cy="580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81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4?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1CB8C5FF-7C23-4325-9008-6F2AB1462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961" y="1728788"/>
            <a:ext cx="6420416" cy="4351337"/>
          </a:xfrm>
        </p:spPr>
      </p:pic>
    </p:spTree>
    <p:extLst>
      <p:ext uri="{BB962C8B-B14F-4D97-AF65-F5344CB8AC3E}">
        <p14:creationId xmlns:p14="http://schemas.microsoft.com/office/powerpoint/2010/main" val="2003253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5?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4B1ECC58-78B7-4187-A9EE-E347C085D4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20" y="1258357"/>
            <a:ext cx="7070103" cy="4539007"/>
          </a:xfrm>
        </p:spPr>
      </p:pic>
    </p:spTree>
    <p:extLst>
      <p:ext uri="{BB962C8B-B14F-4D97-AF65-F5344CB8AC3E}">
        <p14:creationId xmlns:p14="http://schemas.microsoft.com/office/powerpoint/2010/main" val="990202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6?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19" y="1600201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166422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7?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95" y="1600201"/>
            <a:ext cx="6759211" cy="4525963"/>
          </a:xfrm>
        </p:spPr>
      </p:pic>
    </p:spTree>
    <p:extLst>
      <p:ext uri="{BB962C8B-B14F-4D97-AF65-F5344CB8AC3E}">
        <p14:creationId xmlns:p14="http://schemas.microsoft.com/office/powerpoint/2010/main" val="1617068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8?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222" y="1600201"/>
            <a:ext cx="6671556" cy="4525963"/>
          </a:xfrm>
        </p:spPr>
      </p:pic>
    </p:spTree>
    <p:extLst>
      <p:ext uri="{BB962C8B-B14F-4D97-AF65-F5344CB8AC3E}">
        <p14:creationId xmlns:p14="http://schemas.microsoft.com/office/powerpoint/2010/main" val="3059353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9?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210" y="1600201"/>
            <a:ext cx="6763581" cy="4525963"/>
          </a:xfrm>
        </p:spPr>
      </p:pic>
    </p:spTree>
    <p:extLst>
      <p:ext uri="{BB962C8B-B14F-4D97-AF65-F5344CB8AC3E}">
        <p14:creationId xmlns:p14="http://schemas.microsoft.com/office/powerpoint/2010/main" val="2300215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10?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962" y="1600201"/>
            <a:ext cx="6678077" cy="4525963"/>
          </a:xfrm>
        </p:spPr>
      </p:pic>
    </p:spTree>
    <p:extLst>
      <p:ext uri="{BB962C8B-B14F-4D97-AF65-F5344CB8AC3E}">
        <p14:creationId xmlns:p14="http://schemas.microsoft.com/office/powerpoint/2010/main" val="492737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Antwoorden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1 = Chow </a:t>
            </a:r>
            <a:r>
              <a:rPr lang="nl-NL" dirty="0" err="1"/>
              <a:t>Chow</a:t>
            </a:r>
            <a:r>
              <a:rPr lang="nl-NL" dirty="0"/>
              <a:t> (</a:t>
            </a:r>
            <a:r>
              <a:rPr lang="nl-NL" dirty="0" err="1"/>
              <a:t>rasgroep</a:t>
            </a:r>
            <a:r>
              <a:rPr lang="nl-NL" dirty="0"/>
              <a:t> 5)</a:t>
            </a:r>
          </a:p>
          <a:p>
            <a:r>
              <a:rPr lang="nl-NL" dirty="0"/>
              <a:t>2 = </a:t>
            </a:r>
            <a:r>
              <a:rPr lang="nl-NL" dirty="0" err="1"/>
              <a:t>Airdale</a:t>
            </a:r>
            <a:r>
              <a:rPr lang="nl-NL" dirty="0"/>
              <a:t> </a:t>
            </a:r>
            <a:r>
              <a:rPr lang="nl-NL" dirty="0" err="1"/>
              <a:t>terrier</a:t>
            </a:r>
            <a:r>
              <a:rPr lang="nl-NL" dirty="0"/>
              <a:t> (</a:t>
            </a:r>
            <a:r>
              <a:rPr lang="nl-NL" dirty="0" err="1"/>
              <a:t>Rasgroep</a:t>
            </a:r>
            <a:r>
              <a:rPr lang="nl-NL" dirty="0"/>
              <a:t> 3)</a:t>
            </a:r>
          </a:p>
          <a:p>
            <a:r>
              <a:rPr lang="nl-NL" dirty="0"/>
              <a:t>3 = Chinese Naakthond (</a:t>
            </a:r>
            <a:r>
              <a:rPr lang="nl-NL" dirty="0" err="1"/>
              <a:t>rasgroep</a:t>
            </a:r>
            <a:r>
              <a:rPr lang="nl-NL" dirty="0"/>
              <a:t> 9)</a:t>
            </a:r>
          </a:p>
          <a:p>
            <a:r>
              <a:rPr lang="nl-NL" dirty="0"/>
              <a:t>4 = Boston </a:t>
            </a:r>
            <a:r>
              <a:rPr lang="nl-NL" dirty="0" err="1"/>
              <a:t>Terrier</a:t>
            </a:r>
            <a:r>
              <a:rPr lang="nl-NL" dirty="0"/>
              <a:t> (</a:t>
            </a:r>
            <a:r>
              <a:rPr lang="nl-NL" dirty="0" err="1"/>
              <a:t>rasgroep</a:t>
            </a:r>
            <a:r>
              <a:rPr lang="nl-NL" dirty="0"/>
              <a:t> 9)</a:t>
            </a:r>
          </a:p>
          <a:p>
            <a:r>
              <a:rPr lang="nl-NL" dirty="0"/>
              <a:t>5 = Engelse Springer </a:t>
            </a:r>
            <a:r>
              <a:rPr lang="nl-NL" dirty="0" err="1"/>
              <a:t>Spaniel</a:t>
            </a:r>
            <a:r>
              <a:rPr lang="nl-NL" dirty="0"/>
              <a:t> (</a:t>
            </a:r>
            <a:r>
              <a:rPr lang="nl-NL" dirty="0" err="1"/>
              <a:t>rasgroep</a:t>
            </a:r>
            <a:r>
              <a:rPr lang="nl-NL" dirty="0"/>
              <a:t> 8)</a:t>
            </a:r>
          </a:p>
          <a:p>
            <a:r>
              <a:rPr lang="nl-NL" dirty="0"/>
              <a:t>6 = Dobermann (</a:t>
            </a:r>
            <a:r>
              <a:rPr lang="nl-NL" dirty="0" err="1"/>
              <a:t>rasgroep</a:t>
            </a:r>
            <a:r>
              <a:rPr lang="nl-NL" dirty="0"/>
              <a:t> 2)</a:t>
            </a:r>
          </a:p>
          <a:p>
            <a:r>
              <a:rPr lang="nl-NL" dirty="0"/>
              <a:t>7 = </a:t>
            </a:r>
            <a:r>
              <a:rPr lang="nl-NL" dirty="0" err="1"/>
              <a:t>Beagle</a:t>
            </a:r>
            <a:r>
              <a:rPr lang="nl-NL" dirty="0"/>
              <a:t> (</a:t>
            </a:r>
            <a:r>
              <a:rPr lang="nl-NL" dirty="0" err="1"/>
              <a:t>rasgroep</a:t>
            </a:r>
            <a:r>
              <a:rPr lang="nl-NL" dirty="0"/>
              <a:t> 6)</a:t>
            </a:r>
          </a:p>
          <a:p>
            <a:r>
              <a:rPr lang="nl-NL" dirty="0"/>
              <a:t>8 = Engelse Cocker </a:t>
            </a:r>
            <a:r>
              <a:rPr lang="nl-NL" dirty="0" err="1"/>
              <a:t>Spaniel</a:t>
            </a:r>
            <a:r>
              <a:rPr lang="nl-NL" dirty="0"/>
              <a:t> (</a:t>
            </a:r>
            <a:r>
              <a:rPr lang="nl-NL" dirty="0" err="1"/>
              <a:t>rasgroep</a:t>
            </a:r>
            <a:r>
              <a:rPr lang="nl-NL" dirty="0"/>
              <a:t> 8)</a:t>
            </a:r>
          </a:p>
          <a:p>
            <a:r>
              <a:rPr lang="nl-NL" dirty="0"/>
              <a:t>9 = </a:t>
            </a:r>
            <a:r>
              <a:rPr lang="nl-NL" dirty="0" err="1"/>
              <a:t>Shetland</a:t>
            </a:r>
            <a:r>
              <a:rPr lang="nl-NL" dirty="0"/>
              <a:t> </a:t>
            </a:r>
            <a:r>
              <a:rPr lang="nl-NL" dirty="0" err="1"/>
              <a:t>Sheepdog</a:t>
            </a:r>
            <a:r>
              <a:rPr lang="nl-NL" dirty="0"/>
              <a:t> (</a:t>
            </a:r>
            <a:r>
              <a:rPr lang="nl-NL" dirty="0" err="1"/>
              <a:t>rasgroep</a:t>
            </a:r>
            <a:r>
              <a:rPr lang="nl-NL" dirty="0"/>
              <a:t> 1)</a:t>
            </a:r>
          </a:p>
          <a:p>
            <a:r>
              <a:rPr lang="nl-NL" dirty="0"/>
              <a:t>10 = Welsh Corgi </a:t>
            </a:r>
            <a:r>
              <a:rPr lang="nl-NL" dirty="0" err="1"/>
              <a:t>Cardigan</a:t>
            </a:r>
            <a:r>
              <a:rPr lang="nl-NL" dirty="0"/>
              <a:t> (</a:t>
            </a:r>
            <a:r>
              <a:rPr lang="nl-NL" dirty="0" err="1"/>
              <a:t>rasgroep</a:t>
            </a:r>
            <a:r>
              <a:rPr lang="nl-NL" dirty="0"/>
              <a:t> 1)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43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93535" y="908721"/>
            <a:ext cx="7772400" cy="1470025"/>
          </a:xfrm>
        </p:spPr>
        <p:txBody>
          <a:bodyPr>
            <a:normAutofit/>
          </a:bodyPr>
          <a:lstStyle/>
          <a:p>
            <a:r>
              <a:rPr lang="nl-NL" sz="7200" dirty="0"/>
              <a:t>Hond   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855640" y="4941168"/>
            <a:ext cx="6400800" cy="1752600"/>
          </a:xfrm>
        </p:spPr>
        <p:txBody>
          <a:bodyPr/>
          <a:lstStyle/>
          <a:p>
            <a:r>
              <a:rPr lang="nl-NL" dirty="0"/>
              <a:t>Les 1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2276872"/>
            <a:ext cx="7020272" cy="247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87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ChangeArrowheads="1"/>
          </p:cNvSpPr>
          <p:nvPr>
            <p:ph type="title"/>
          </p:nvPr>
        </p:nvSpPr>
        <p:spPr>
          <a:xfrm>
            <a:off x="2196480" y="756080"/>
            <a:ext cx="7804800" cy="1062832"/>
          </a:xfrm>
        </p:spPr>
        <p:txBody>
          <a:bodyPr/>
          <a:lstStyle/>
          <a:p>
            <a:pPr>
              <a:lnSpc>
                <a:spcPct val="66000"/>
              </a:lnSpc>
              <a:tabLst>
                <a:tab pos="3168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altLang="nl-NL"/>
              <a:t>Showlijn honden</a:t>
            </a: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973593" y="636692"/>
            <a:ext cx="10100798" cy="2723728"/>
          </a:xfrm>
        </p:spPr>
        <p:txBody>
          <a:bodyPr anchor="ctr"/>
          <a:lstStyle/>
          <a:p>
            <a:pPr marL="190083" lvl="1" algn="ctr">
              <a:lnSpc>
                <a:spcPct val="66000"/>
              </a:lnSpc>
              <a:buClr>
                <a:srgbClr val="000000"/>
              </a:buClr>
              <a:buSzPct val="45000"/>
              <a:tabLst>
                <a:tab pos="383046" algn="l"/>
                <a:tab pos="600489" algn="l"/>
                <a:tab pos="1008015" algn="l"/>
                <a:tab pos="1415541" algn="l"/>
                <a:tab pos="1823067" algn="l"/>
                <a:tab pos="2230593" algn="l"/>
                <a:tab pos="2638119" algn="l"/>
                <a:tab pos="3045645" algn="l"/>
                <a:tab pos="3453171" algn="l"/>
                <a:tab pos="3860697" algn="l"/>
                <a:tab pos="4268223" algn="l"/>
                <a:tab pos="4675749" algn="l"/>
                <a:tab pos="5083275" algn="l"/>
                <a:tab pos="5490801" algn="l"/>
                <a:tab pos="5898327" algn="l"/>
                <a:tab pos="6305854" algn="l"/>
                <a:tab pos="6713379" algn="l"/>
                <a:tab pos="7120906" algn="l"/>
                <a:tab pos="7528431" algn="l"/>
                <a:tab pos="7935958" algn="l"/>
                <a:tab pos="8343483" algn="l"/>
              </a:tabLst>
            </a:pPr>
            <a:r>
              <a:rPr lang="en-GB" altLang="nl-NL" sz="2900" dirty="0" err="1">
                <a:solidFill>
                  <a:srgbClr val="99284C"/>
                </a:solidFill>
              </a:rPr>
              <a:t>Showhonden</a:t>
            </a:r>
            <a:r>
              <a:rPr lang="en-GB" altLang="nl-NL" sz="2900" dirty="0">
                <a:solidFill>
                  <a:srgbClr val="99284C"/>
                </a:solidFill>
              </a:rPr>
              <a:t> </a:t>
            </a:r>
            <a:r>
              <a:rPr lang="en-GB" altLang="nl-NL" sz="2900" dirty="0" err="1">
                <a:solidFill>
                  <a:srgbClr val="99284C"/>
                </a:solidFill>
              </a:rPr>
              <a:t>worden</a:t>
            </a:r>
            <a:r>
              <a:rPr lang="en-GB" altLang="nl-NL" sz="2900" dirty="0">
                <a:solidFill>
                  <a:srgbClr val="99284C"/>
                </a:solidFill>
              </a:rPr>
              <a:t> </a:t>
            </a:r>
            <a:r>
              <a:rPr lang="en-GB" altLang="nl-NL" sz="2900" dirty="0" err="1">
                <a:solidFill>
                  <a:srgbClr val="99284C"/>
                </a:solidFill>
              </a:rPr>
              <a:t>gefokt</a:t>
            </a:r>
            <a:r>
              <a:rPr lang="en-GB" altLang="nl-NL" sz="2900" dirty="0">
                <a:solidFill>
                  <a:srgbClr val="99284C"/>
                </a:solidFill>
              </a:rPr>
              <a:t> op </a:t>
            </a:r>
            <a:r>
              <a:rPr lang="en-GB" altLang="nl-NL" sz="2900" dirty="0" err="1">
                <a:solidFill>
                  <a:srgbClr val="99284C"/>
                </a:solidFill>
              </a:rPr>
              <a:t>uiterlijk</a:t>
            </a:r>
            <a:r>
              <a:rPr lang="en-GB" altLang="nl-NL" sz="2900" dirty="0">
                <a:solidFill>
                  <a:srgbClr val="99284C"/>
                </a:solidFill>
              </a:rPr>
              <a:t>,</a:t>
            </a:r>
          </a:p>
          <a:p>
            <a:pPr marL="190083" lvl="1" algn="ctr">
              <a:lnSpc>
                <a:spcPct val="66000"/>
              </a:lnSpc>
              <a:buClr>
                <a:srgbClr val="000000"/>
              </a:buClr>
              <a:buSzPct val="45000"/>
              <a:tabLst>
                <a:tab pos="383046" algn="l"/>
                <a:tab pos="600489" algn="l"/>
                <a:tab pos="1008015" algn="l"/>
                <a:tab pos="1415541" algn="l"/>
                <a:tab pos="1823067" algn="l"/>
                <a:tab pos="2230593" algn="l"/>
                <a:tab pos="2638119" algn="l"/>
                <a:tab pos="3045645" algn="l"/>
                <a:tab pos="3453171" algn="l"/>
                <a:tab pos="3860697" algn="l"/>
                <a:tab pos="4268223" algn="l"/>
                <a:tab pos="4675749" algn="l"/>
                <a:tab pos="5083275" algn="l"/>
                <a:tab pos="5490801" algn="l"/>
                <a:tab pos="5898327" algn="l"/>
                <a:tab pos="6305854" algn="l"/>
                <a:tab pos="6713379" algn="l"/>
                <a:tab pos="7120906" algn="l"/>
                <a:tab pos="7528431" algn="l"/>
                <a:tab pos="7935958" algn="l"/>
                <a:tab pos="8343483" algn="l"/>
              </a:tabLst>
            </a:pPr>
            <a:r>
              <a:rPr lang="en-GB" altLang="nl-NL" sz="2900" dirty="0" err="1">
                <a:solidFill>
                  <a:srgbClr val="99284C"/>
                </a:solidFill>
              </a:rPr>
              <a:t>wat</a:t>
            </a:r>
            <a:r>
              <a:rPr lang="en-GB" altLang="nl-NL" sz="2900" dirty="0">
                <a:solidFill>
                  <a:srgbClr val="99284C"/>
                </a:solidFill>
              </a:rPr>
              <a:t> </a:t>
            </a:r>
            <a:r>
              <a:rPr lang="en-GB" altLang="nl-NL" sz="2900" dirty="0" err="1">
                <a:solidFill>
                  <a:srgbClr val="99284C"/>
                </a:solidFill>
              </a:rPr>
              <a:t>vaak</a:t>
            </a:r>
            <a:r>
              <a:rPr lang="en-GB" altLang="nl-NL" sz="2900" dirty="0">
                <a:solidFill>
                  <a:srgbClr val="99284C"/>
                </a:solidFill>
              </a:rPr>
              <a:t> ten </a:t>
            </a:r>
            <a:r>
              <a:rPr lang="en-GB" altLang="nl-NL" sz="2900" dirty="0" err="1">
                <a:solidFill>
                  <a:srgbClr val="99284C"/>
                </a:solidFill>
              </a:rPr>
              <a:t>koste</a:t>
            </a:r>
            <a:r>
              <a:rPr lang="en-GB" altLang="nl-NL" sz="2900" dirty="0">
                <a:solidFill>
                  <a:srgbClr val="99284C"/>
                </a:solidFill>
              </a:rPr>
              <a:t> is </a:t>
            </a:r>
            <a:r>
              <a:rPr lang="en-GB" altLang="nl-NL" sz="2900" dirty="0" err="1">
                <a:solidFill>
                  <a:srgbClr val="99284C"/>
                </a:solidFill>
              </a:rPr>
              <a:t>gegaan</a:t>
            </a:r>
            <a:r>
              <a:rPr lang="en-GB" altLang="nl-NL" sz="2900" dirty="0">
                <a:solidFill>
                  <a:srgbClr val="99284C"/>
                </a:solidFill>
              </a:rPr>
              <a:t> van </a:t>
            </a:r>
            <a:r>
              <a:rPr lang="en-GB" altLang="nl-NL" sz="2900" dirty="0" err="1">
                <a:solidFill>
                  <a:srgbClr val="99284C"/>
                </a:solidFill>
              </a:rPr>
              <a:t>oorspronkelijke</a:t>
            </a:r>
            <a:r>
              <a:rPr lang="en-GB" altLang="nl-NL" sz="2900" dirty="0">
                <a:solidFill>
                  <a:srgbClr val="99284C"/>
                </a:solidFill>
              </a:rPr>
              <a:t> </a:t>
            </a:r>
            <a:r>
              <a:rPr lang="en-GB" altLang="nl-NL" sz="2900" dirty="0" err="1">
                <a:solidFill>
                  <a:srgbClr val="99284C"/>
                </a:solidFill>
              </a:rPr>
              <a:t>eigenschappen</a:t>
            </a:r>
            <a:r>
              <a:rPr lang="en-GB" altLang="nl-NL" sz="2900" dirty="0">
                <a:solidFill>
                  <a:srgbClr val="99284C"/>
                </a:solidFill>
              </a:rPr>
              <a:t> </a:t>
            </a:r>
          </a:p>
        </p:txBody>
      </p:sp>
      <p:pic>
        <p:nvPicPr>
          <p:cNvPr id="12290" name="Picture 2" descr="Afbeeldingsresultaat voor engelse cocker sho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3649236"/>
            <a:ext cx="3530098" cy="25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Afbeeldingsresultaat voor engelse cocker spaniel jachtlij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3649237"/>
            <a:ext cx="4610100" cy="275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7512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ChangeArrowheads="1"/>
          </p:cNvSpPr>
          <p:nvPr>
            <p:ph type="title"/>
          </p:nvPr>
        </p:nvSpPr>
        <p:spPr>
          <a:xfrm>
            <a:off x="943412" y="880151"/>
            <a:ext cx="7801920" cy="1058511"/>
          </a:xfrm>
        </p:spPr>
        <p:txBody>
          <a:bodyPr/>
          <a:lstStyle/>
          <a:p>
            <a:pPr>
              <a:lnSpc>
                <a:spcPct val="66000"/>
              </a:lnSpc>
              <a:tabLst>
                <a:tab pos="3168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altLang="nl-NL" dirty="0" err="1"/>
              <a:t>Werklijn</a:t>
            </a:r>
            <a:r>
              <a:rPr lang="en-GB" altLang="nl-NL" dirty="0"/>
              <a:t> </a:t>
            </a:r>
            <a:r>
              <a:rPr lang="en-GB" altLang="nl-NL" dirty="0" err="1"/>
              <a:t>honden</a:t>
            </a:r>
            <a:endParaRPr lang="en-GB" altLang="nl-NL" dirty="0"/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775520" y="764705"/>
            <a:ext cx="7629120" cy="4238365"/>
          </a:xfrm>
        </p:spPr>
        <p:txBody>
          <a:bodyPr anchor="ctr"/>
          <a:lstStyle/>
          <a:p>
            <a:pPr marL="190083" lvl="1" algn="ctr">
              <a:lnSpc>
                <a:spcPct val="66000"/>
              </a:lnSpc>
              <a:buClr>
                <a:srgbClr val="000000"/>
              </a:buClr>
              <a:buSzPct val="45000"/>
              <a:tabLst>
                <a:tab pos="383046" algn="l"/>
                <a:tab pos="600489" algn="l"/>
                <a:tab pos="1008015" algn="l"/>
                <a:tab pos="1415541" algn="l"/>
                <a:tab pos="1823067" algn="l"/>
                <a:tab pos="2230593" algn="l"/>
                <a:tab pos="2638119" algn="l"/>
                <a:tab pos="3045645" algn="l"/>
                <a:tab pos="3453171" algn="l"/>
                <a:tab pos="3860697" algn="l"/>
                <a:tab pos="4268223" algn="l"/>
                <a:tab pos="4675749" algn="l"/>
                <a:tab pos="5083275" algn="l"/>
                <a:tab pos="5490801" algn="l"/>
                <a:tab pos="5898327" algn="l"/>
                <a:tab pos="6305854" algn="l"/>
                <a:tab pos="6713379" algn="l"/>
                <a:tab pos="7120906" algn="l"/>
                <a:tab pos="7528431" algn="l"/>
                <a:tab pos="7935958" algn="l"/>
                <a:tab pos="8343483" algn="l"/>
              </a:tabLst>
            </a:pPr>
            <a:r>
              <a:rPr lang="en-GB" altLang="nl-NL" sz="2900" dirty="0" err="1">
                <a:solidFill>
                  <a:srgbClr val="99284C"/>
                </a:solidFill>
              </a:rPr>
              <a:t>Hebben</a:t>
            </a:r>
            <a:r>
              <a:rPr lang="en-GB" altLang="nl-NL" sz="2900" dirty="0">
                <a:solidFill>
                  <a:srgbClr val="99284C"/>
                </a:solidFill>
              </a:rPr>
              <a:t> </a:t>
            </a:r>
            <a:r>
              <a:rPr lang="en-GB" altLang="nl-NL" sz="2900" dirty="0" err="1">
                <a:solidFill>
                  <a:srgbClr val="99284C"/>
                </a:solidFill>
              </a:rPr>
              <a:t>een</a:t>
            </a:r>
            <a:r>
              <a:rPr lang="en-GB" altLang="nl-NL" sz="2900" dirty="0">
                <a:solidFill>
                  <a:srgbClr val="99284C"/>
                </a:solidFill>
              </a:rPr>
              <a:t> </a:t>
            </a:r>
            <a:r>
              <a:rPr lang="en-GB" altLang="nl-NL" sz="2900" dirty="0" err="1">
                <a:solidFill>
                  <a:srgbClr val="99284C"/>
                </a:solidFill>
              </a:rPr>
              <a:t>enorm</a:t>
            </a:r>
            <a:r>
              <a:rPr lang="en-GB" altLang="nl-NL" sz="2900" dirty="0">
                <a:solidFill>
                  <a:srgbClr val="99284C"/>
                </a:solidFill>
              </a:rPr>
              <a:t> temperament</a:t>
            </a:r>
          </a:p>
          <a:p>
            <a:pPr marL="190083" lvl="1" algn="ctr">
              <a:lnSpc>
                <a:spcPct val="66000"/>
              </a:lnSpc>
              <a:buClr>
                <a:srgbClr val="000000"/>
              </a:buClr>
              <a:buSzPct val="45000"/>
              <a:tabLst>
                <a:tab pos="383046" algn="l"/>
                <a:tab pos="600489" algn="l"/>
                <a:tab pos="1008015" algn="l"/>
                <a:tab pos="1415541" algn="l"/>
                <a:tab pos="1823067" algn="l"/>
                <a:tab pos="2230593" algn="l"/>
                <a:tab pos="2638119" algn="l"/>
                <a:tab pos="3045645" algn="l"/>
                <a:tab pos="3453171" algn="l"/>
                <a:tab pos="3860697" algn="l"/>
                <a:tab pos="4268223" algn="l"/>
                <a:tab pos="4675749" algn="l"/>
                <a:tab pos="5083275" algn="l"/>
                <a:tab pos="5490801" algn="l"/>
                <a:tab pos="5898327" algn="l"/>
                <a:tab pos="6305854" algn="l"/>
                <a:tab pos="6713379" algn="l"/>
                <a:tab pos="7120906" algn="l"/>
                <a:tab pos="7528431" algn="l"/>
                <a:tab pos="7935958" algn="l"/>
                <a:tab pos="8343483" algn="l"/>
              </a:tabLst>
            </a:pPr>
            <a:r>
              <a:rPr lang="en-GB" altLang="nl-NL" sz="2900" dirty="0" err="1">
                <a:solidFill>
                  <a:srgbClr val="99284C"/>
                </a:solidFill>
              </a:rPr>
              <a:t>moeten</a:t>
            </a:r>
            <a:r>
              <a:rPr lang="en-GB" altLang="nl-NL" sz="2900" dirty="0">
                <a:solidFill>
                  <a:srgbClr val="99284C"/>
                </a:solidFill>
              </a:rPr>
              <a:t> </a:t>
            </a:r>
            <a:r>
              <a:rPr lang="en-GB" altLang="nl-NL" sz="2900" dirty="0" err="1">
                <a:solidFill>
                  <a:srgbClr val="99284C"/>
                </a:solidFill>
              </a:rPr>
              <a:t>dagelijks</a:t>
            </a:r>
            <a:r>
              <a:rPr lang="en-GB" altLang="nl-NL" sz="2900" dirty="0">
                <a:solidFill>
                  <a:srgbClr val="99284C"/>
                </a:solidFill>
              </a:rPr>
              <a:t> </a:t>
            </a:r>
            <a:r>
              <a:rPr lang="en-GB" altLang="nl-NL" sz="2900" dirty="0" err="1">
                <a:solidFill>
                  <a:srgbClr val="99284C"/>
                </a:solidFill>
              </a:rPr>
              <a:t>meedere</a:t>
            </a:r>
            <a:r>
              <a:rPr lang="en-GB" altLang="nl-NL" sz="2900" dirty="0">
                <a:solidFill>
                  <a:srgbClr val="99284C"/>
                </a:solidFill>
              </a:rPr>
              <a:t> </a:t>
            </a:r>
            <a:r>
              <a:rPr lang="en-GB" altLang="nl-NL" sz="2900" dirty="0" err="1">
                <a:solidFill>
                  <a:srgbClr val="99284C"/>
                </a:solidFill>
              </a:rPr>
              <a:t>uren</a:t>
            </a:r>
            <a:r>
              <a:rPr lang="en-GB" altLang="nl-NL" sz="2900" dirty="0">
                <a:solidFill>
                  <a:srgbClr val="99284C"/>
                </a:solidFill>
              </a:rPr>
              <a:t> </a:t>
            </a:r>
            <a:r>
              <a:rPr lang="en-GB" altLang="nl-NL" sz="2900" dirty="0" err="1">
                <a:solidFill>
                  <a:srgbClr val="99284C"/>
                </a:solidFill>
              </a:rPr>
              <a:t>actief</a:t>
            </a:r>
            <a:r>
              <a:rPr lang="en-GB" altLang="nl-NL" sz="2900" dirty="0">
                <a:solidFill>
                  <a:srgbClr val="99284C"/>
                </a:solidFill>
              </a:rPr>
              <a:t> </a:t>
            </a:r>
            <a:r>
              <a:rPr lang="en-GB" altLang="nl-NL" sz="2900" dirty="0" err="1">
                <a:solidFill>
                  <a:srgbClr val="99284C"/>
                </a:solidFill>
              </a:rPr>
              <a:t>zijn</a:t>
            </a:r>
            <a:r>
              <a:rPr lang="en-GB" altLang="nl-NL" sz="2900" dirty="0">
                <a:solidFill>
                  <a:srgbClr val="99284C"/>
                </a:solidFill>
              </a:rPr>
              <a:t> </a:t>
            </a:r>
            <a:r>
              <a:rPr lang="en-GB" altLang="nl-NL" sz="2900" dirty="0" err="1">
                <a:solidFill>
                  <a:srgbClr val="99284C"/>
                </a:solidFill>
              </a:rPr>
              <a:t>om</a:t>
            </a:r>
            <a:r>
              <a:rPr lang="en-GB" altLang="nl-NL" sz="2900" dirty="0">
                <a:solidFill>
                  <a:srgbClr val="99284C"/>
                </a:solidFill>
              </a:rPr>
              <a:t> </a:t>
            </a:r>
            <a:r>
              <a:rPr lang="en-GB" altLang="nl-NL" sz="2900" dirty="0" err="1">
                <a:solidFill>
                  <a:srgbClr val="99284C"/>
                </a:solidFill>
              </a:rPr>
              <a:t>aan</a:t>
            </a:r>
            <a:r>
              <a:rPr lang="en-GB" altLang="nl-NL" sz="2900" dirty="0">
                <a:solidFill>
                  <a:srgbClr val="99284C"/>
                </a:solidFill>
              </a:rPr>
              <a:t> </a:t>
            </a:r>
            <a:r>
              <a:rPr lang="en-GB" altLang="nl-NL" sz="2900" dirty="0" err="1">
                <a:solidFill>
                  <a:srgbClr val="99284C"/>
                </a:solidFill>
              </a:rPr>
              <a:t>hun</a:t>
            </a:r>
            <a:r>
              <a:rPr lang="en-GB" altLang="nl-NL" sz="2900" dirty="0">
                <a:solidFill>
                  <a:srgbClr val="99284C"/>
                </a:solidFill>
              </a:rPr>
              <a:t> </a:t>
            </a:r>
            <a:r>
              <a:rPr lang="en-GB" altLang="nl-NL" sz="2900" dirty="0" err="1">
                <a:solidFill>
                  <a:srgbClr val="99284C"/>
                </a:solidFill>
              </a:rPr>
              <a:t>lichamelijke</a:t>
            </a:r>
            <a:r>
              <a:rPr lang="en-GB" altLang="nl-NL" sz="2900" dirty="0">
                <a:solidFill>
                  <a:srgbClr val="99284C"/>
                </a:solidFill>
              </a:rPr>
              <a:t> en </a:t>
            </a:r>
            <a:r>
              <a:rPr lang="en-GB" altLang="nl-NL" sz="2900" dirty="0" err="1">
                <a:solidFill>
                  <a:srgbClr val="99284C"/>
                </a:solidFill>
              </a:rPr>
              <a:t>geestelijke</a:t>
            </a:r>
            <a:r>
              <a:rPr lang="en-GB" altLang="nl-NL" sz="2900" dirty="0">
                <a:solidFill>
                  <a:srgbClr val="99284C"/>
                </a:solidFill>
              </a:rPr>
              <a:t> </a:t>
            </a:r>
            <a:r>
              <a:rPr lang="en-GB" altLang="nl-NL" sz="2900" dirty="0" err="1">
                <a:solidFill>
                  <a:srgbClr val="99284C"/>
                </a:solidFill>
              </a:rPr>
              <a:t>behoefte</a:t>
            </a:r>
            <a:r>
              <a:rPr lang="en-GB" altLang="nl-NL" sz="2900" dirty="0">
                <a:solidFill>
                  <a:srgbClr val="99284C"/>
                </a:solidFill>
              </a:rPr>
              <a:t> te </a:t>
            </a:r>
            <a:r>
              <a:rPr lang="en-GB" altLang="nl-NL" sz="2900" dirty="0" err="1">
                <a:solidFill>
                  <a:srgbClr val="99284C"/>
                </a:solidFill>
              </a:rPr>
              <a:t>voldoen</a:t>
            </a:r>
            <a:endParaRPr lang="en-GB" altLang="nl-NL" sz="2900" dirty="0">
              <a:solidFill>
                <a:srgbClr val="99284C"/>
              </a:solidFill>
            </a:endParaRPr>
          </a:p>
        </p:txBody>
      </p:sp>
      <p:pic>
        <p:nvPicPr>
          <p:cNvPr id="13314" name="Picture 2" descr="Afbeeldingsresultaat voor border collie schape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3717033"/>
            <a:ext cx="61341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4492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Geen (FCI) erkend ras.. Wel populair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" y="3368040"/>
            <a:ext cx="3078480" cy="307848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896640" y="2998708"/>
            <a:ext cx="29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Labradoodle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60" y="1549052"/>
            <a:ext cx="3688080" cy="287670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3948450" y="1179720"/>
            <a:ext cx="312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Amerikaanse </a:t>
            </a:r>
            <a:r>
              <a:rPr lang="nl-NL" dirty="0" err="1"/>
              <a:t>Bulldog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270" y="3999767"/>
            <a:ext cx="5928360" cy="2679861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7708260" y="3630435"/>
            <a:ext cx="315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Oud Duitse Herdershond</a:t>
            </a:r>
          </a:p>
        </p:txBody>
      </p:sp>
    </p:spTree>
    <p:extLst>
      <p:ext uri="{BB962C8B-B14F-4D97-AF65-F5344CB8AC3E}">
        <p14:creationId xmlns:p14="http://schemas.microsoft.com/office/powerpoint/2010/main" val="326664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les 1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4919" y="1492330"/>
            <a:ext cx="7740000" cy="4351338"/>
          </a:xfrm>
        </p:spPr>
        <p:txBody>
          <a:bodyPr/>
          <a:lstStyle/>
          <a:p>
            <a:r>
              <a:rPr lang="nl-NL" dirty="0"/>
              <a:t>Noteer de 10 </a:t>
            </a:r>
            <a:r>
              <a:rPr lang="nl-NL" dirty="0" err="1"/>
              <a:t>rasgroepen</a:t>
            </a:r>
            <a:r>
              <a:rPr lang="nl-NL" dirty="0"/>
              <a:t> met een korte omschrijving en voeg onder iedere </a:t>
            </a:r>
            <a:r>
              <a:rPr lang="nl-NL" dirty="0" err="1"/>
              <a:t>rasgroep</a:t>
            </a:r>
            <a:r>
              <a:rPr lang="nl-NL" dirty="0"/>
              <a:t> 4 verschillende rassen met foto toe.</a:t>
            </a:r>
            <a:br>
              <a:rPr lang="nl-NL" dirty="0"/>
            </a:br>
            <a:endParaRPr lang="nl-NL" dirty="0"/>
          </a:p>
          <a:p>
            <a:r>
              <a:rPr lang="nl-NL" dirty="0"/>
              <a:t>Dit mag in </a:t>
            </a:r>
            <a:r>
              <a:rPr lang="nl-NL" dirty="0" err="1"/>
              <a:t>powerpoint</a:t>
            </a:r>
            <a:r>
              <a:rPr lang="nl-NL" dirty="0"/>
              <a:t> / Word</a:t>
            </a:r>
            <a:br>
              <a:rPr lang="nl-NL" dirty="0"/>
            </a:br>
            <a:endParaRPr lang="nl-NL" dirty="0"/>
          </a:p>
          <a:p>
            <a:r>
              <a:rPr lang="nl-NL" dirty="0"/>
              <a:t>De lijst met rassen welke je moet kennen</a:t>
            </a:r>
            <a:br>
              <a:rPr lang="nl-NL" dirty="0"/>
            </a:br>
            <a:r>
              <a:rPr lang="nl-NL" dirty="0"/>
              <a:t> voor de toets kan je vinden in de wikiwijs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40F4DF9-17B3-409C-BBE0-179534E7FD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027"/>
          <a:stretch/>
        </p:blipFill>
        <p:spPr>
          <a:xfrm>
            <a:off x="6265682" y="2677211"/>
            <a:ext cx="4261610" cy="374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81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Wolf of hond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nl-NL" b="1" dirty="0"/>
              <a:t>Waar stamt de hond van af?</a:t>
            </a:r>
          </a:p>
          <a:p>
            <a:pPr lvl="1"/>
            <a:r>
              <a:rPr lang="nl-NL" dirty="0"/>
              <a:t>DNA tussen wolven en honden heeft een grote gelijkenis maar is </a:t>
            </a:r>
            <a:r>
              <a:rPr lang="nl-NL" b="1" dirty="0">
                <a:solidFill>
                  <a:srgbClr val="7030A0"/>
                </a:solidFill>
              </a:rPr>
              <a:t>niet</a:t>
            </a:r>
            <a:r>
              <a:rPr lang="nl-NL" dirty="0"/>
              <a:t> hetzelfde</a:t>
            </a:r>
          </a:p>
          <a:p>
            <a:pPr lvl="1"/>
            <a:r>
              <a:rPr lang="nl-NL" dirty="0"/>
              <a:t>Grootste verschil zit in de grootte van zowel het lichaam als de hersenen, de wolf is groter.</a:t>
            </a:r>
          </a:p>
          <a:p>
            <a:pPr lvl="1"/>
            <a:r>
              <a:rPr lang="nl-NL" dirty="0"/>
              <a:t>                                     Gedrag is eveneens niet         				hetzelfde</a:t>
            </a:r>
          </a:p>
          <a:p>
            <a:pPr marL="3657600" lvl="8" indent="0">
              <a:buNone/>
            </a:pPr>
            <a:r>
              <a:rPr lang="nl-NL" dirty="0"/>
              <a:t>          </a:t>
            </a:r>
          </a:p>
          <a:p>
            <a:pPr marL="3657600" lvl="8" indent="0">
              <a:buNone/>
            </a:pPr>
            <a:r>
              <a:rPr lang="nl-NL" dirty="0"/>
              <a:t>   Grijze wolf = geen voorouder</a:t>
            </a:r>
          </a:p>
          <a:p>
            <a:endParaRPr lang="nl-NL" dirty="0"/>
          </a:p>
        </p:txBody>
      </p:sp>
      <p:pic>
        <p:nvPicPr>
          <p:cNvPr id="1026" name="Picture 2" descr="Long-eared b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" y="4039509"/>
            <a:ext cx="3865565" cy="234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186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een hond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Functie en taken door de jaren heen</a:t>
            </a:r>
          </a:p>
          <a:p>
            <a:r>
              <a:rPr lang="nl-NL" dirty="0"/>
              <a:t>Mens bepaalde door selectie specifieke kenmerken bij honden</a:t>
            </a:r>
          </a:p>
          <a:p>
            <a:pPr lvl="1"/>
            <a:r>
              <a:rPr lang="nl-NL" dirty="0"/>
              <a:t>Jacht / bewaking</a:t>
            </a:r>
          </a:p>
          <a:p>
            <a:endParaRPr lang="nl-NL" dirty="0"/>
          </a:p>
          <a:p>
            <a:r>
              <a:rPr lang="nl-NL" dirty="0"/>
              <a:t>Antropomorfisme?!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2643189"/>
            <a:ext cx="2904232" cy="366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58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Organisaties in de Kynologie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" y="1203514"/>
            <a:ext cx="8229600" cy="2805123"/>
          </a:xfr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DADD14CA-6EAC-4E3F-9BF3-A72F6E9A173F}"/>
              </a:ext>
            </a:extLst>
          </p:cNvPr>
          <p:cNvSpPr txBox="1">
            <a:spLocks/>
          </p:cNvSpPr>
          <p:nvPr/>
        </p:nvSpPr>
        <p:spPr>
          <a:xfrm>
            <a:off x="2693022" y="3358837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2400" kern="1200" baseline="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01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nl-NL" dirty="0"/>
              <a:t>Volledig: Raad van Beheer op Kynologisch Gebied in Nederland</a:t>
            </a:r>
          </a:p>
          <a:p>
            <a:pPr indent="0">
              <a:buNone/>
            </a:pPr>
            <a:r>
              <a:rPr lang="nl-NL" dirty="0"/>
              <a:t>Onder de vleugel van FCI</a:t>
            </a:r>
          </a:p>
          <a:p>
            <a:r>
              <a:rPr lang="nl-NL" b="1" dirty="0"/>
              <a:t>Georganiseerde vereniging van verenigen</a:t>
            </a:r>
          </a:p>
          <a:p>
            <a:pPr lvl="1"/>
            <a:r>
              <a:rPr lang="nl-NL" dirty="0"/>
              <a:t>Fokkers</a:t>
            </a:r>
          </a:p>
          <a:p>
            <a:pPr lvl="1"/>
            <a:r>
              <a:rPr lang="nl-NL" dirty="0"/>
              <a:t>Sporters</a:t>
            </a:r>
          </a:p>
          <a:p>
            <a:pPr lvl="1"/>
            <a:r>
              <a:rPr lang="nl-NL" dirty="0"/>
              <a:t>Kynologenclubs</a:t>
            </a:r>
          </a:p>
          <a:p>
            <a:pPr lvl="1"/>
            <a:r>
              <a:rPr lang="nl-NL" dirty="0"/>
              <a:t>Bijzondere Verenigingen </a:t>
            </a:r>
          </a:p>
          <a:p>
            <a:pPr lvl="1"/>
            <a:r>
              <a:rPr lang="nl-NL" dirty="0"/>
              <a:t>Diversen 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314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806909"/>
            <a:ext cx="9036000" cy="1080000"/>
          </a:xfrm>
        </p:spPr>
        <p:txBody>
          <a:bodyPr/>
          <a:lstStyle/>
          <a:p>
            <a:pPr>
              <a:lnSpc>
                <a:spcPct val="93000"/>
              </a:lnSpc>
              <a:tabLst>
                <a:tab pos="31680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altLang="nl-NL" dirty="0"/>
              <a:t>10 </a:t>
            </a:r>
            <a:r>
              <a:rPr lang="en-GB" altLang="nl-NL" dirty="0" err="1"/>
              <a:t>Rasgroepen</a:t>
            </a:r>
            <a:endParaRPr lang="en-GB" altLang="nl-NL" dirty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609600" y="2174875"/>
            <a:ext cx="10547927" cy="3951288"/>
          </a:xfrm>
        </p:spPr>
        <p:txBody>
          <a:bodyPr>
            <a:normAutofit/>
          </a:bodyPr>
          <a:lstStyle/>
          <a:p>
            <a:pPr indent="0">
              <a:lnSpc>
                <a:spcPct val="87000"/>
              </a:lnSpc>
              <a:buClr>
                <a:srgbClr val="000000"/>
              </a:buClr>
              <a:buSzPct val="45000"/>
              <a:buNone/>
              <a:tabLst>
                <a:tab pos="551529" algn="l"/>
                <a:tab pos="959054" algn="l"/>
                <a:tab pos="1366581" algn="l"/>
                <a:tab pos="1774106" algn="l"/>
                <a:tab pos="2181633" algn="l"/>
                <a:tab pos="2589158" algn="l"/>
                <a:tab pos="2996685" algn="l"/>
                <a:tab pos="3404210" algn="l"/>
                <a:tab pos="3811737" algn="l"/>
                <a:tab pos="4219262" algn="l"/>
                <a:tab pos="4626789" algn="l"/>
                <a:tab pos="5034314" algn="l"/>
                <a:tab pos="5441841" algn="l"/>
                <a:tab pos="5849366" algn="l"/>
                <a:tab pos="6256893" algn="l"/>
                <a:tab pos="6664418" algn="l"/>
                <a:tab pos="7071945" algn="l"/>
                <a:tab pos="7479470" algn="l"/>
                <a:tab pos="7886997" algn="l"/>
                <a:tab pos="8294522" algn="l"/>
              </a:tabLst>
            </a:pPr>
            <a:r>
              <a:rPr lang="en-GB" altLang="nl-NL" dirty="0">
                <a:solidFill>
                  <a:schemeClr val="accent2">
                    <a:lumMod val="50000"/>
                  </a:schemeClr>
                </a:solidFill>
              </a:rPr>
              <a:t>1. Herders en </a:t>
            </a:r>
            <a:r>
              <a:rPr lang="en-GB" altLang="nl-NL" dirty="0" err="1">
                <a:solidFill>
                  <a:schemeClr val="accent2">
                    <a:lumMod val="50000"/>
                  </a:schemeClr>
                </a:solidFill>
              </a:rPr>
              <a:t>Veedrijvers</a:t>
            </a:r>
            <a:endParaRPr lang="en-GB" altLang="nl-NL" dirty="0">
              <a:solidFill>
                <a:schemeClr val="accent2">
                  <a:lumMod val="50000"/>
                </a:schemeClr>
              </a:solidFill>
            </a:endParaRPr>
          </a:p>
          <a:p>
            <a:pPr indent="0">
              <a:lnSpc>
                <a:spcPct val="87000"/>
              </a:lnSpc>
              <a:buClr>
                <a:srgbClr val="000000"/>
              </a:buClr>
              <a:buSzPct val="45000"/>
              <a:buNone/>
              <a:tabLst>
                <a:tab pos="551529" algn="l"/>
                <a:tab pos="959054" algn="l"/>
                <a:tab pos="1366581" algn="l"/>
                <a:tab pos="1774106" algn="l"/>
                <a:tab pos="2181633" algn="l"/>
                <a:tab pos="2589158" algn="l"/>
                <a:tab pos="2996685" algn="l"/>
                <a:tab pos="3404210" algn="l"/>
                <a:tab pos="3811737" algn="l"/>
                <a:tab pos="4219262" algn="l"/>
                <a:tab pos="4626789" algn="l"/>
                <a:tab pos="5034314" algn="l"/>
                <a:tab pos="5441841" algn="l"/>
                <a:tab pos="5849366" algn="l"/>
                <a:tab pos="6256893" algn="l"/>
                <a:tab pos="6664418" algn="l"/>
                <a:tab pos="7071945" algn="l"/>
                <a:tab pos="7479470" algn="l"/>
                <a:tab pos="7886997" algn="l"/>
                <a:tab pos="8294522" algn="l"/>
              </a:tabLst>
            </a:pPr>
            <a:r>
              <a:rPr lang="en-GB" altLang="nl-NL" dirty="0">
                <a:solidFill>
                  <a:schemeClr val="accent2">
                    <a:lumMod val="50000"/>
                  </a:schemeClr>
                </a:solidFill>
              </a:rPr>
              <a:t>2. Pinschers, Schnauzers, </a:t>
            </a:r>
            <a:r>
              <a:rPr lang="en-GB" altLang="nl-NL" dirty="0" err="1">
                <a:solidFill>
                  <a:schemeClr val="accent2">
                    <a:lumMod val="50000"/>
                  </a:schemeClr>
                </a:solidFill>
              </a:rPr>
              <a:t>Molossers</a:t>
            </a:r>
            <a:r>
              <a:rPr lang="en-GB" altLang="nl-NL" dirty="0">
                <a:solidFill>
                  <a:schemeClr val="accent2">
                    <a:lumMod val="50000"/>
                  </a:schemeClr>
                </a:solidFill>
              </a:rPr>
              <a:t> en </a:t>
            </a:r>
            <a:r>
              <a:rPr lang="en-GB" altLang="nl-NL" dirty="0" err="1">
                <a:solidFill>
                  <a:schemeClr val="accent2">
                    <a:lumMod val="50000"/>
                  </a:schemeClr>
                </a:solidFill>
              </a:rPr>
              <a:t>Zwitsere</a:t>
            </a:r>
            <a:r>
              <a:rPr lang="en-GB" altLang="nl-NL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altLang="nl-NL" dirty="0" err="1">
                <a:solidFill>
                  <a:schemeClr val="accent2">
                    <a:lumMod val="50000"/>
                  </a:schemeClr>
                </a:solidFill>
              </a:rPr>
              <a:t>Sennenhonden</a:t>
            </a:r>
            <a:endParaRPr lang="en-GB" altLang="nl-NL" dirty="0">
              <a:solidFill>
                <a:schemeClr val="accent2">
                  <a:lumMod val="50000"/>
                </a:schemeClr>
              </a:solidFill>
            </a:endParaRPr>
          </a:p>
          <a:p>
            <a:pPr indent="0">
              <a:lnSpc>
                <a:spcPct val="87000"/>
              </a:lnSpc>
              <a:buClr>
                <a:srgbClr val="000000"/>
              </a:buClr>
              <a:buSzPct val="45000"/>
              <a:buNone/>
              <a:tabLst>
                <a:tab pos="551529" algn="l"/>
                <a:tab pos="959054" algn="l"/>
                <a:tab pos="1366581" algn="l"/>
                <a:tab pos="1774106" algn="l"/>
                <a:tab pos="2181633" algn="l"/>
                <a:tab pos="2589158" algn="l"/>
                <a:tab pos="2996685" algn="l"/>
                <a:tab pos="3404210" algn="l"/>
                <a:tab pos="3811737" algn="l"/>
                <a:tab pos="4219262" algn="l"/>
                <a:tab pos="4626789" algn="l"/>
                <a:tab pos="5034314" algn="l"/>
                <a:tab pos="5441841" algn="l"/>
                <a:tab pos="5849366" algn="l"/>
                <a:tab pos="6256893" algn="l"/>
                <a:tab pos="6664418" algn="l"/>
                <a:tab pos="7071945" algn="l"/>
                <a:tab pos="7479470" algn="l"/>
                <a:tab pos="7886997" algn="l"/>
                <a:tab pos="8294522" algn="l"/>
              </a:tabLst>
            </a:pPr>
            <a:r>
              <a:rPr lang="en-GB" altLang="nl-NL" dirty="0">
                <a:solidFill>
                  <a:schemeClr val="accent2">
                    <a:lumMod val="50000"/>
                  </a:schemeClr>
                </a:solidFill>
              </a:rPr>
              <a:t>3. Terriers</a:t>
            </a:r>
          </a:p>
          <a:p>
            <a:pPr indent="0">
              <a:lnSpc>
                <a:spcPct val="87000"/>
              </a:lnSpc>
              <a:buClr>
                <a:srgbClr val="000000"/>
              </a:buClr>
              <a:buSzPct val="45000"/>
              <a:buNone/>
              <a:tabLst>
                <a:tab pos="551529" algn="l"/>
                <a:tab pos="959054" algn="l"/>
                <a:tab pos="1366581" algn="l"/>
                <a:tab pos="1774106" algn="l"/>
                <a:tab pos="2181633" algn="l"/>
                <a:tab pos="2589158" algn="l"/>
                <a:tab pos="2996685" algn="l"/>
                <a:tab pos="3404210" algn="l"/>
                <a:tab pos="3811737" algn="l"/>
                <a:tab pos="4219262" algn="l"/>
                <a:tab pos="4626789" algn="l"/>
                <a:tab pos="5034314" algn="l"/>
                <a:tab pos="5441841" algn="l"/>
                <a:tab pos="5849366" algn="l"/>
                <a:tab pos="6256893" algn="l"/>
                <a:tab pos="6664418" algn="l"/>
                <a:tab pos="7071945" algn="l"/>
                <a:tab pos="7479470" algn="l"/>
                <a:tab pos="7886997" algn="l"/>
                <a:tab pos="8294522" algn="l"/>
              </a:tabLst>
            </a:pPr>
            <a:r>
              <a:rPr lang="en-GB" altLang="nl-NL" dirty="0">
                <a:solidFill>
                  <a:schemeClr val="accent2">
                    <a:lumMod val="50000"/>
                  </a:schemeClr>
                </a:solidFill>
              </a:rPr>
              <a:t>4. </a:t>
            </a:r>
            <a:r>
              <a:rPr lang="en-GB" altLang="nl-NL" dirty="0" err="1">
                <a:solidFill>
                  <a:schemeClr val="accent2">
                    <a:lumMod val="50000"/>
                  </a:schemeClr>
                </a:solidFill>
              </a:rPr>
              <a:t>Dashonden</a:t>
            </a:r>
            <a:endParaRPr lang="en-GB" altLang="nl-NL" dirty="0">
              <a:solidFill>
                <a:schemeClr val="accent2">
                  <a:lumMod val="50000"/>
                </a:schemeClr>
              </a:solidFill>
            </a:endParaRPr>
          </a:p>
          <a:p>
            <a:pPr indent="0">
              <a:lnSpc>
                <a:spcPct val="87000"/>
              </a:lnSpc>
              <a:buClr>
                <a:srgbClr val="000000"/>
              </a:buClr>
              <a:buSzPct val="45000"/>
              <a:buNone/>
              <a:tabLst>
                <a:tab pos="551529" algn="l"/>
                <a:tab pos="959054" algn="l"/>
                <a:tab pos="1366581" algn="l"/>
                <a:tab pos="1774106" algn="l"/>
                <a:tab pos="2181633" algn="l"/>
                <a:tab pos="2589158" algn="l"/>
                <a:tab pos="2996685" algn="l"/>
                <a:tab pos="3404210" algn="l"/>
                <a:tab pos="3811737" algn="l"/>
                <a:tab pos="4219262" algn="l"/>
                <a:tab pos="4626789" algn="l"/>
                <a:tab pos="5034314" algn="l"/>
                <a:tab pos="5441841" algn="l"/>
                <a:tab pos="5849366" algn="l"/>
                <a:tab pos="6256893" algn="l"/>
                <a:tab pos="6664418" algn="l"/>
                <a:tab pos="7071945" algn="l"/>
                <a:tab pos="7479470" algn="l"/>
                <a:tab pos="7886997" algn="l"/>
                <a:tab pos="8294522" algn="l"/>
              </a:tabLst>
            </a:pPr>
            <a:r>
              <a:rPr lang="en-GB" altLang="nl-NL" dirty="0">
                <a:solidFill>
                  <a:schemeClr val="accent2">
                    <a:lumMod val="50000"/>
                  </a:schemeClr>
                </a:solidFill>
              </a:rPr>
              <a:t>5. </a:t>
            </a:r>
            <a:r>
              <a:rPr lang="en-GB" altLang="nl-NL" dirty="0" err="1">
                <a:solidFill>
                  <a:schemeClr val="accent2">
                    <a:lumMod val="50000"/>
                  </a:schemeClr>
                </a:solidFill>
              </a:rPr>
              <a:t>Spitsen</a:t>
            </a:r>
            <a:r>
              <a:rPr lang="en-GB" altLang="nl-NL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altLang="nl-NL" dirty="0" err="1">
                <a:solidFill>
                  <a:schemeClr val="accent2">
                    <a:lumMod val="50000"/>
                  </a:schemeClr>
                </a:solidFill>
              </a:rPr>
              <a:t>en</a:t>
            </a:r>
            <a:r>
              <a:rPr lang="en-GB" altLang="nl-NL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altLang="nl-NL" dirty="0" err="1">
                <a:solidFill>
                  <a:schemeClr val="accent2">
                    <a:lumMod val="50000"/>
                  </a:schemeClr>
                </a:solidFill>
              </a:rPr>
              <a:t>oertypes</a:t>
            </a:r>
            <a:endParaRPr lang="en-GB" altLang="nl-NL" dirty="0">
              <a:solidFill>
                <a:schemeClr val="accent2">
                  <a:lumMod val="50000"/>
                </a:schemeClr>
              </a:solidFill>
            </a:endParaRPr>
          </a:p>
          <a:p>
            <a:pPr indent="0">
              <a:buNone/>
            </a:pPr>
            <a:r>
              <a:rPr lang="nl-NL" dirty="0">
                <a:solidFill>
                  <a:schemeClr val="accent2">
                    <a:lumMod val="50000"/>
                  </a:schemeClr>
                </a:solidFill>
              </a:rPr>
              <a:t>6. Lopende honden – zweethonden en verwante rassen</a:t>
            </a:r>
          </a:p>
          <a:p>
            <a:pPr indent="0">
              <a:buNone/>
            </a:pPr>
            <a:r>
              <a:rPr lang="nl-NL" dirty="0">
                <a:solidFill>
                  <a:schemeClr val="accent2">
                    <a:lumMod val="50000"/>
                  </a:schemeClr>
                </a:solidFill>
              </a:rPr>
              <a:t>7. Staande honden</a:t>
            </a:r>
          </a:p>
          <a:p>
            <a:pPr indent="0">
              <a:buNone/>
            </a:pPr>
            <a:r>
              <a:rPr lang="nl-NL" dirty="0">
                <a:solidFill>
                  <a:schemeClr val="accent2">
                    <a:lumMod val="50000"/>
                  </a:schemeClr>
                </a:solidFill>
              </a:rPr>
              <a:t>8. </a:t>
            </a:r>
            <a:r>
              <a:rPr lang="nl-NL" dirty="0" err="1">
                <a:solidFill>
                  <a:schemeClr val="accent2">
                    <a:lumMod val="50000"/>
                  </a:schemeClr>
                </a:solidFill>
              </a:rPr>
              <a:t>Retrievers</a:t>
            </a:r>
            <a:r>
              <a:rPr lang="nl-NL" dirty="0">
                <a:solidFill>
                  <a:schemeClr val="accent2">
                    <a:lumMod val="50000"/>
                  </a:schemeClr>
                </a:solidFill>
              </a:rPr>
              <a:t>, Spaniels en waterhonden</a:t>
            </a:r>
          </a:p>
          <a:p>
            <a:pPr indent="0">
              <a:buNone/>
            </a:pPr>
            <a:r>
              <a:rPr lang="nl-NL" dirty="0">
                <a:solidFill>
                  <a:schemeClr val="accent2">
                    <a:lumMod val="50000"/>
                  </a:schemeClr>
                </a:solidFill>
              </a:rPr>
              <a:t>9. Gezelschapshonden</a:t>
            </a:r>
          </a:p>
          <a:p>
            <a:pPr indent="0">
              <a:buNone/>
            </a:pPr>
            <a:r>
              <a:rPr lang="nl-NL" dirty="0">
                <a:solidFill>
                  <a:schemeClr val="accent2">
                    <a:lumMod val="50000"/>
                  </a:schemeClr>
                </a:solidFill>
              </a:rPr>
              <a:t>10. Windhonden</a:t>
            </a:r>
          </a:p>
          <a:p>
            <a:pPr indent="0">
              <a:lnSpc>
                <a:spcPct val="87000"/>
              </a:lnSpc>
              <a:buClr>
                <a:srgbClr val="000000"/>
              </a:buClr>
              <a:buSzPct val="45000"/>
              <a:buNone/>
              <a:tabLst>
                <a:tab pos="551529" algn="l"/>
                <a:tab pos="959054" algn="l"/>
                <a:tab pos="1366581" algn="l"/>
                <a:tab pos="1774106" algn="l"/>
                <a:tab pos="2181633" algn="l"/>
                <a:tab pos="2589158" algn="l"/>
                <a:tab pos="2996685" algn="l"/>
                <a:tab pos="3404210" algn="l"/>
                <a:tab pos="3811737" algn="l"/>
                <a:tab pos="4219262" algn="l"/>
                <a:tab pos="4626789" algn="l"/>
                <a:tab pos="5034314" algn="l"/>
                <a:tab pos="5441841" algn="l"/>
                <a:tab pos="5849366" algn="l"/>
                <a:tab pos="6256893" algn="l"/>
                <a:tab pos="6664418" algn="l"/>
                <a:tab pos="7071945" algn="l"/>
                <a:tab pos="7479470" algn="l"/>
                <a:tab pos="7886997" algn="l"/>
                <a:tab pos="8294522" algn="l"/>
              </a:tabLst>
            </a:pPr>
            <a:endParaRPr lang="en-GB" altLang="nl-NL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Afbeelding 9"/>
          <p:cNvPicPr/>
          <p:nvPr/>
        </p:nvPicPr>
        <p:blipFill rotWithShape="1">
          <a:blip r:embed="rId3"/>
          <a:srcRect l="7937" t="45268" r="59104" b="44542"/>
          <a:stretch/>
        </p:blipFill>
        <p:spPr bwMode="auto">
          <a:xfrm rot="806231">
            <a:off x="6093631" y="4727358"/>
            <a:ext cx="6029827" cy="13002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14387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Rasgroepen</a:t>
            </a:r>
            <a:r>
              <a:rPr lang="nl-NL" dirty="0"/>
              <a:t> – </a:t>
            </a:r>
            <a:r>
              <a:rPr lang="nl-NL" dirty="0">
                <a:hlinkClick r:id="rId2"/>
              </a:rPr>
              <a:t>intro 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8218" y="1728000"/>
            <a:ext cx="8923782" cy="435133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Het is belangrijk dat je begrijpt wat de </a:t>
            </a:r>
            <a:r>
              <a:rPr lang="nl-NL" dirty="0" err="1"/>
              <a:t>rasgroep</a:t>
            </a:r>
            <a:r>
              <a:rPr lang="nl-NL" dirty="0"/>
              <a:t> is en zijn herkomst. De opdracht die je straks moet maken, helpt </a:t>
            </a:r>
            <a:r>
              <a:rPr lang="nl-NL"/>
              <a:t>je alvast.</a:t>
            </a:r>
          </a:p>
          <a:p>
            <a:pPr indent="0">
              <a:buNone/>
            </a:pPr>
            <a:endParaRPr lang="nl-NL" dirty="0"/>
          </a:p>
          <a:p>
            <a:pPr lvl="1"/>
            <a:r>
              <a:rPr lang="nl-NL" dirty="0"/>
              <a:t>Alle </a:t>
            </a:r>
            <a:r>
              <a:rPr lang="nl-NL" dirty="0" err="1"/>
              <a:t>rasgroepen</a:t>
            </a:r>
            <a:r>
              <a:rPr lang="nl-NL" dirty="0"/>
              <a:t> op een rij? </a:t>
            </a:r>
            <a:r>
              <a:rPr lang="nl-NL" dirty="0">
                <a:hlinkClick r:id="rId3"/>
              </a:rPr>
              <a:t>www.houdenvanhonden.nl</a:t>
            </a:r>
            <a:r>
              <a:rPr lang="nl-NL" dirty="0"/>
              <a:t> </a:t>
            </a:r>
          </a:p>
        </p:txBody>
      </p:sp>
      <p:sp>
        <p:nvSpPr>
          <p:cNvPr id="6" name="Rechthoek 5"/>
          <p:cNvSpPr/>
          <p:nvPr/>
        </p:nvSpPr>
        <p:spPr>
          <a:xfrm rot="20996094">
            <a:off x="2077165" y="4603196"/>
            <a:ext cx="8964488" cy="770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76000"/>
              </a:lnSpc>
              <a:buClr>
                <a:srgbClr val="000000"/>
              </a:buClr>
              <a:buSzPct val="45000"/>
              <a:tabLst>
                <a:tab pos="0" algn="l"/>
                <a:tab pos="217444" algn="l"/>
                <a:tab pos="624969" algn="l"/>
                <a:tab pos="1032496" algn="l"/>
                <a:tab pos="1440021" algn="l"/>
                <a:tab pos="1847548" algn="l"/>
                <a:tab pos="2255073" algn="l"/>
                <a:tab pos="2662600" algn="l"/>
                <a:tab pos="3070125" algn="l"/>
                <a:tab pos="3477652" algn="l"/>
                <a:tab pos="3885177" algn="l"/>
                <a:tab pos="4292704" algn="l"/>
                <a:tab pos="4700229" algn="l"/>
                <a:tab pos="5107756" algn="l"/>
                <a:tab pos="5515281" algn="l"/>
                <a:tab pos="5922808" algn="l"/>
                <a:tab pos="6330333" algn="l"/>
                <a:tab pos="6737860" algn="l"/>
                <a:tab pos="7145385" algn="l"/>
                <a:tab pos="7552912" algn="l"/>
                <a:tab pos="7960437" algn="l"/>
              </a:tabLst>
            </a:pPr>
            <a:r>
              <a:rPr lang="en-GB" altLang="nl-NL" sz="2900" b="1" i="1" dirty="0" err="1">
                <a:solidFill>
                  <a:srgbClr val="99284C"/>
                </a:solidFill>
              </a:rPr>
              <a:t>Veel</a:t>
            </a:r>
            <a:r>
              <a:rPr lang="en-GB" altLang="nl-NL" sz="2900" b="1" i="1" dirty="0">
                <a:solidFill>
                  <a:srgbClr val="99284C"/>
                </a:solidFill>
              </a:rPr>
              <a:t> </a:t>
            </a:r>
            <a:r>
              <a:rPr lang="en-GB" altLang="nl-NL" sz="2900" b="1" i="1" dirty="0" err="1">
                <a:solidFill>
                  <a:srgbClr val="99284C"/>
                </a:solidFill>
              </a:rPr>
              <a:t>gedrag</a:t>
            </a:r>
            <a:r>
              <a:rPr lang="en-GB" altLang="nl-NL" sz="2900" b="1" i="1" dirty="0">
                <a:solidFill>
                  <a:srgbClr val="99284C"/>
                </a:solidFill>
              </a:rPr>
              <a:t> van </a:t>
            </a:r>
            <a:r>
              <a:rPr lang="en-GB" altLang="nl-NL" sz="2900" b="1" i="1" dirty="0" err="1">
                <a:solidFill>
                  <a:srgbClr val="99284C"/>
                </a:solidFill>
              </a:rPr>
              <a:t>een</a:t>
            </a:r>
            <a:r>
              <a:rPr lang="en-GB" altLang="nl-NL" sz="2900" b="1" i="1" dirty="0">
                <a:solidFill>
                  <a:srgbClr val="99284C"/>
                </a:solidFill>
              </a:rPr>
              <a:t> </a:t>
            </a:r>
            <a:r>
              <a:rPr lang="en-GB" altLang="nl-NL" sz="2900" b="1" i="1" dirty="0" err="1">
                <a:solidFill>
                  <a:srgbClr val="99284C"/>
                </a:solidFill>
              </a:rPr>
              <a:t>hond</a:t>
            </a:r>
            <a:r>
              <a:rPr lang="en-GB" altLang="nl-NL" sz="2900" b="1" i="1" dirty="0">
                <a:solidFill>
                  <a:srgbClr val="99284C"/>
                </a:solidFill>
              </a:rPr>
              <a:t> is </a:t>
            </a:r>
            <a:r>
              <a:rPr lang="en-GB" altLang="nl-NL" sz="2900" b="1" i="1" dirty="0" err="1">
                <a:solidFill>
                  <a:srgbClr val="99284C"/>
                </a:solidFill>
              </a:rPr>
              <a:t>verklaarbaar</a:t>
            </a:r>
            <a:r>
              <a:rPr lang="en-GB" altLang="nl-NL" sz="2900" b="1" i="1" dirty="0">
                <a:solidFill>
                  <a:srgbClr val="99284C"/>
                </a:solidFill>
              </a:rPr>
              <a:t> </a:t>
            </a:r>
            <a:r>
              <a:rPr lang="en-GB" altLang="nl-NL" sz="2900" b="1" i="1" dirty="0" err="1">
                <a:solidFill>
                  <a:srgbClr val="99284C"/>
                </a:solidFill>
              </a:rPr>
              <a:t>als</a:t>
            </a:r>
            <a:r>
              <a:rPr lang="en-GB" altLang="nl-NL" sz="2900" b="1" i="1" dirty="0">
                <a:solidFill>
                  <a:srgbClr val="99284C"/>
                </a:solidFill>
              </a:rPr>
              <a:t> je </a:t>
            </a:r>
            <a:r>
              <a:rPr lang="en-GB" altLang="nl-NL" sz="2900" b="1" i="1" dirty="0" err="1">
                <a:solidFill>
                  <a:srgbClr val="99284C"/>
                </a:solidFill>
              </a:rPr>
              <a:t>weet</a:t>
            </a:r>
            <a:r>
              <a:rPr lang="en-GB" altLang="nl-NL" sz="2900" b="1" i="1" dirty="0">
                <a:solidFill>
                  <a:srgbClr val="99284C"/>
                </a:solidFill>
              </a:rPr>
              <a:t> </a:t>
            </a:r>
            <a:r>
              <a:rPr lang="en-GB" altLang="nl-NL" sz="2900" b="1" i="1" dirty="0" err="1">
                <a:solidFill>
                  <a:srgbClr val="99284C"/>
                </a:solidFill>
              </a:rPr>
              <a:t>waar</a:t>
            </a:r>
            <a:r>
              <a:rPr lang="en-GB" altLang="nl-NL" sz="2900" b="1" i="1" dirty="0">
                <a:solidFill>
                  <a:srgbClr val="99284C"/>
                </a:solidFill>
              </a:rPr>
              <a:t> </a:t>
            </a:r>
            <a:r>
              <a:rPr lang="en-GB" altLang="nl-NL" sz="2900" b="1" i="1" dirty="0" err="1">
                <a:solidFill>
                  <a:srgbClr val="99284C"/>
                </a:solidFill>
              </a:rPr>
              <a:t>hij</a:t>
            </a:r>
            <a:r>
              <a:rPr lang="en-GB" altLang="nl-NL" sz="2900" b="1" i="1" dirty="0">
                <a:solidFill>
                  <a:srgbClr val="99284C"/>
                </a:solidFill>
              </a:rPr>
              <a:t> </a:t>
            </a:r>
            <a:r>
              <a:rPr lang="en-GB" altLang="nl-NL" sz="2900" b="1" i="1" dirty="0" err="1">
                <a:solidFill>
                  <a:srgbClr val="99284C"/>
                </a:solidFill>
              </a:rPr>
              <a:t>oorspronkelijk</a:t>
            </a:r>
            <a:r>
              <a:rPr lang="en-GB" altLang="nl-NL" sz="2900" b="1" i="1" dirty="0">
                <a:solidFill>
                  <a:srgbClr val="99284C"/>
                </a:solidFill>
              </a:rPr>
              <a:t> </a:t>
            </a:r>
            <a:r>
              <a:rPr lang="en-GB" altLang="nl-NL" sz="2900" b="1" i="1" dirty="0" err="1">
                <a:solidFill>
                  <a:srgbClr val="99284C"/>
                </a:solidFill>
              </a:rPr>
              <a:t>voor</a:t>
            </a:r>
            <a:r>
              <a:rPr lang="en-GB" altLang="nl-NL" sz="2900" b="1" i="1" dirty="0">
                <a:solidFill>
                  <a:srgbClr val="99284C"/>
                </a:solidFill>
              </a:rPr>
              <a:t> </a:t>
            </a:r>
            <a:r>
              <a:rPr lang="en-GB" altLang="nl-NL" sz="2900" b="1" i="1" dirty="0" err="1">
                <a:solidFill>
                  <a:srgbClr val="99284C"/>
                </a:solidFill>
              </a:rPr>
              <a:t>gefokt</a:t>
            </a:r>
            <a:r>
              <a:rPr lang="en-GB" altLang="nl-NL" sz="2900" b="1" i="1" dirty="0">
                <a:solidFill>
                  <a:srgbClr val="99284C"/>
                </a:solidFill>
              </a:rPr>
              <a:t> is </a:t>
            </a:r>
          </a:p>
        </p:txBody>
      </p:sp>
    </p:spTree>
    <p:extLst>
      <p:ext uri="{BB962C8B-B14F-4D97-AF65-F5344CB8AC3E}">
        <p14:creationId xmlns:p14="http://schemas.microsoft.com/office/powerpoint/2010/main" val="931757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Korte Quiz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Weet jij welke rassen het zijn?</a:t>
            </a:r>
          </a:p>
          <a:p>
            <a:pPr lvl="1"/>
            <a:r>
              <a:rPr lang="nl-NL" dirty="0"/>
              <a:t>Maak kort voor je zelf!</a:t>
            </a:r>
          </a:p>
        </p:txBody>
      </p:sp>
    </p:spTree>
    <p:extLst>
      <p:ext uri="{BB962C8B-B14F-4D97-AF65-F5344CB8AC3E}">
        <p14:creationId xmlns:p14="http://schemas.microsoft.com/office/powerpoint/2010/main" val="1341110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1?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CF1E7415-6455-428C-9421-3F62CB74F4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096" y="1728788"/>
            <a:ext cx="6414146" cy="4351337"/>
          </a:xfrm>
        </p:spPr>
      </p:pic>
    </p:spTree>
    <p:extLst>
      <p:ext uri="{BB962C8B-B14F-4D97-AF65-F5344CB8AC3E}">
        <p14:creationId xmlns:p14="http://schemas.microsoft.com/office/powerpoint/2010/main" val="175265290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mbo zone.potx" id="{E6E4AF02-5C10-44D0-A230-946A6F34CCDE}" vid="{CC458DE2-19B8-4F17-B718-BC3D7DDCD51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793C7D7F3BC946A5F2904ADE47754D" ma:contentTypeVersion="13" ma:contentTypeDescription="Een nieuw document maken." ma:contentTypeScope="" ma:versionID="ae8b3a7a3d8699aa2c80a0ee2d92a1e4">
  <xsd:schema xmlns:xsd="http://www.w3.org/2001/XMLSchema" xmlns:xs="http://www.w3.org/2001/XMLSchema" xmlns:p="http://schemas.microsoft.com/office/2006/metadata/properties" xmlns:ns3="c2e09757-d42c-4fcd-ae27-c71d4b258210" xmlns:ns4="bfe1b49f-1cd4-47d5-a3dc-4ad9ba0da7af" targetNamespace="http://schemas.microsoft.com/office/2006/metadata/properties" ma:root="true" ma:fieldsID="4cd0adb6fae5d8d40346b0bc89d3118d" ns3:_="" ns4:_="">
    <xsd:import namespace="c2e09757-d42c-4fcd-ae27-c71d4b258210"/>
    <xsd:import namespace="bfe1b49f-1cd4-47d5-a3dc-4ad9ba0da7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e09757-d42c-4fcd-ae27-c71d4b2582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1b49f-1cd4-47d5-a3dc-4ad9ba0da7a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A5E6B49-68C0-417E-8F9A-925DF6AE06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e09757-d42c-4fcd-ae27-c71d4b258210"/>
    <ds:schemaRef ds:uri="bfe1b49f-1cd4-47d5-a3dc-4ad9ba0da7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D38C77-763C-4234-A38F-E440902837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4813DD-B35D-4314-8536-8D88E09869A0}">
  <ds:schemaRefs>
    <ds:schemaRef ds:uri="http://schemas.microsoft.com/office/2006/documentManagement/types"/>
    <ds:schemaRef ds:uri="http://purl.org/dc/terms/"/>
    <ds:schemaRef ds:uri="bfe1b49f-1cd4-47d5-a3dc-4ad9ba0da7af"/>
    <ds:schemaRef ds:uri="c2e09757-d42c-4fcd-ae27-c71d4b258210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mbo zone</Template>
  <TotalTime>32</TotalTime>
  <Words>489</Words>
  <Application>Microsoft Office PowerPoint</Application>
  <PresentationFormat>Breedbeeld</PresentationFormat>
  <Paragraphs>83</Paragraphs>
  <Slides>23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Kantoorthema</vt:lpstr>
      <vt:lpstr>PowerPoint-presentatie</vt:lpstr>
      <vt:lpstr>Hond   </vt:lpstr>
      <vt:lpstr>Wolf of hond</vt:lpstr>
      <vt:lpstr>Wat is een hond</vt:lpstr>
      <vt:lpstr>Organisaties in de Kynologie</vt:lpstr>
      <vt:lpstr>10 Rasgroepen</vt:lpstr>
      <vt:lpstr>Rasgroepen – intro  </vt:lpstr>
      <vt:lpstr>Korte Quiz</vt:lpstr>
      <vt:lpstr>1?</vt:lpstr>
      <vt:lpstr>2? </vt:lpstr>
      <vt:lpstr>3?</vt:lpstr>
      <vt:lpstr>4?</vt:lpstr>
      <vt:lpstr>5?</vt:lpstr>
      <vt:lpstr>6?</vt:lpstr>
      <vt:lpstr>7?</vt:lpstr>
      <vt:lpstr>8?</vt:lpstr>
      <vt:lpstr>9?</vt:lpstr>
      <vt:lpstr>10?</vt:lpstr>
      <vt:lpstr>Antwoorden</vt:lpstr>
      <vt:lpstr>Showlijn honden</vt:lpstr>
      <vt:lpstr>Werklijn honden</vt:lpstr>
      <vt:lpstr>Geen (FCI) erkend ras.. Wel populair</vt:lpstr>
      <vt:lpstr>Opdracht les 1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Mariska Vijvers - Roosink</dc:creator>
  <cp:lastModifiedBy>Mariska Vijvers - Roosink</cp:lastModifiedBy>
  <cp:revision>1</cp:revision>
  <dcterms:created xsi:type="dcterms:W3CDTF">2020-09-07T13:43:14Z</dcterms:created>
  <dcterms:modified xsi:type="dcterms:W3CDTF">2020-09-09T06:43:53Z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0x01010079793C7D7F3BC946A5F2904ADE47754D</vt:lpwstr>
  </property>
</Properties>
</file>